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7" r:id="rId20"/>
    <p:sldId id="274" r:id="rId21"/>
    <p:sldId id="275" r:id="rId22"/>
    <p:sldId id="276" r:id="rId23"/>
    <p:sldId id="277" r:id="rId24"/>
    <p:sldId id="278" r:id="rId25"/>
    <p:sldId id="279" r:id="rId26"/>
    <p:sldId id="286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8" autoAdjust="0"/>
    <p:restoredTop sz="94660"/>
  </p:normalViewPr>
  <p:slideViewPr>
    <p:cSldViewPr>
      <p:cViewPr varScale="1">
        <p:scale>
          <a:sx n="62" d="100"/>
          <a:sy n="62" d="100"/>
        </p:scale>
        <p:origin x="-9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706B-233A-4B1D-A42C-9D03F114A92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EABDA-62BC-4A81-93BE-4D0338868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4;&#1090;&#1082;&#1088;&#1099;&#1090;&#1099;&#1081;%20&#1091;&#1088;&#1086;&#1082;\&#1060;&#1080;&#1083;&#1100;&#1084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Маша\Desktop\письма\letter-p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56174"/>
            <a:ext cx="8501122" cy="56716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8582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речи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6700" b="1" dirty="0" smtClean="0">
                <a:solidFill>
                  <a:schemeClr val="bg1"/>
                </a:solidFill>
              </a:rPr>
              <a:t>Как написать письмо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00240"/>
            <a:ext cx="7358114" cy="4572032"/>
          </a:xfrm>
        </p:spPr>
        <p:txBody>
          <a:bodyPr>
            <a:noAutofit/>
          </a:bodyPr>
          <a:lstStyle/>
          <a:p>
            <a:pPr algn="r"/>
            <a:endParaRPr lang="ru-RU" b="1" dirty="0" smtClean="0">
              <a:solidFill>
                <a:schemeClr val="bg1"/>
              </a:solidFill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Учитель 2 класса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МКОУ «СОШ с.Учебного»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Липко Таисия Николаевна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20" name="Picture 4" descr="C:\Users\Маша\Desktop\письма\box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198638" cy="46148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Историческая страничка</a:t>
            </a:r>
            <a:endParaRPr lang="ru-RU" dirty="0"/>
          </a:p>
        </p:txBody>
      </p:sp>
      <p:pic>
        <p:nvPicPr>
          <p:cNvPr id="9224" name="Picture 8" descr="C:\Users\Маша\Desktop\письма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3419475" cy="4762500"/>
          </a:xfrm>
          <a:prstGeom prst="rect">
            <a:avLst/>
          </a:prstGeom>
          <a:noFill/>
        </p:spPr>
      </p:pic>
      <p:pic>
        <p:nvPicPr>
          <p:cNvPr id="9223" name="Picture 7" descr="C:\Users\Маша\Desktop\письма\857ded6e6e24da94dff96b8ec90d82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428736"/>
            <a:ext cx="2747973" cy="389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Историческая страничка</a:t>
            </a:r>
            <a:endParaRPr lang="ru-RU" dirty="0"/>
          </a:p>
        </p:txBody>
      </p:sp>
      <p:pic>
        <p:nvPicPr>
          <p:cNvPr id="10242" name="Picture 2" descr="C:\Users\Маша\Desktop\письма\e72dac9b1259b7aa0c510d93e7326f7e_500_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6350000" cy="4229100"/>
          </a:xfrm>
          <a:prstGeom prst="rect">
            <a:avLst/>
          </a:prstGeom>
          <a:noFill/>
        </p:spPr>
      </p:pic>
      <p:pic>
        <p:nvPicPr>
          <p:cNvPr id="10243" name="Picture 3" descr="C:\Users\Маша\Desktop\письма\f754d3028f4cb1415565fd483d51df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28" y="2000240"/>
            <a:ext cx="5886472" cy="4254515"/>
          </a:xfrm>
          <a:prstGeom prst="rect">
            <a:avLst/>
          </a:prstGeom>
          <a:noFill/>
        </p:spPr>
      </p:pic>
      <p:pic>
        <p:nvPicPr>
          <p:cNvPr id="10245" name="Picture 5" descr="C:\Users\Маша\Desktop\письма\Породы-почтовых-голубе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500306"/>
            <a:ext cx="3357554" cy="419694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Пешие и конные гонцы</a:t>
            </a:r>
          </a:p>
          <a:p>
            <a:pPr algn="ctr">
              <a:buNone/>
            </a:pPr>
            <a:r>
              <a:rPr lang="ru-RU" sz="3600" b="1" dirty="0" smtClean="0"/>
              <a:t>Помогали передавать информацию почтовые голуби</a:t>
            </a:r>
          </a:p>
          <a:p>
            <a:pPr algn="ctr">
              <a:buNone/>
            </a:pP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2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Историческая страничка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Позже появились почтовые дилижансы, поезда, самолеты.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266" name="Picture 2" descr="C:\Users\Маша\Desktop\письма\4eafe830c94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5600740" cy="3500462"/>
          </a:xfrm>
          <a:prstGeom prst="rect">
            <a:avLst/>
          </a:prstGeom>
          <a:noFill/>
        </p:spPr>
      </p:pic>
      <p:pic>
        <p:nvPicPr>
          <p:cNvPr id="11267" name="Picture 3" descr="C:\Users\Маша\Desktop\письма\mailvag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000372"/>
            <a:ext cx="4667280" cy="3587969"/>
          </a:xfrm>
          <a:prstGeom prst="rect">
            <a:avLst/>
          </a:prstGeom>
          <a:noFill/>
        </p:spPr>
      </p:pic>
      <p:pic>
        <p:nvPicPr>
          <p:cNvPr id="11269" name="Picture 5" descr="C:\Users\Маша\Desktop\письма\gs-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6918564" cy="4752997"/>
          </a:xfrm>
          <a:prstGeom prst="rect">
            <a:avLst/>
          </a:prstGeom>
          <a:noFill/>
        </p:spPr>
      </p:pic>
      <p:pic>
        <p:nvPicPr>
          <p:cNvPr id="11268" name="Picture 4" descr="C:\Users\Маша\Desktop\письма\poez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398" y="3099517"/>
            <a:ext cx="5643602" cy="3758483"/>
          </a:xfrm>
          <a:prstGeom prst="rect">
            <a:avLst/>
          </a:prstGeom>
          <a:noFill/>
        </p:spPr>
      </p:pic>
      <p:pic>
        <p:nvPicPr>
          <p:cNvPr id="11270" name="Picture 6" descr="C:\Users\Маша\Desktop\письма\ad6883fc7959f94e60595a1cfa0c0f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1371600"/>
            <a:ext cx="8229600" cy="5486400"/>
          </a:xfrm>
          <a:prstGeom prst="rect">
            <a:avLst/>
          </a:prstGeom>
          <a:noFill/>
        </p:spPr>
      </p:pic>
      <p:pic>
        <p:nvPicPr>
          <p:cNvPr id="11271" name="Picture 7" descr="C:\Users\Маша\Desktop\письма\49972411_S51GAJOV_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428736"/>
            <a:ext cx="5799345" cy="3976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6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C:\Users\Маша\Desktop\письма\6803021_19065_9151057_6797372_19065_914577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Для чего нужны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письма?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23288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Сообщают </a:t>
            </a:r>
            <a:r>
              <a:rPr lang="ru-RU" sz="4000" b="1" dirty="0" smtClean="0">
                <a:solidFill>
                  <a:schemeClr val="bg1"/>
                </a:solidFill>
              </a:rPr>
              <a:t>о каких-то </a:t>
            </a:r>
            <a:r>
              <a:rPr lang="ru-RU" sz="4000" b="1" dirty="0" smtClean="0"/>
              <a:t>событиях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Делятся</a:t>
            </a:r>
            <a:r>
              <a:rPr lang="ru-RU" sz="4000" b="1" dirty="0" smtClean="0"/>
              <a:t> впечатлениями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Обращаются </a:t>
            </a:r>
            <a:r>
              <a:rPr lang="ru-RU" sz="4000" b="1" dirty="0" smtClean="0"/>
              <a:t>с просьбами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Деловое письмо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ОАО «Вита»</a:t>
            </a:r>
          </a:p>
          <a:p>
            <a:r>
              <a:rPr lang="ru-RU" dirty="0" smtClean="0"/>
              <a:t>                                                                                                                Генеральному директору</a:t>
            </a:r>
          </a:p>
          <a:p>
            <a:r>
              <a:rPr lang="ru-RU" dirty="0" smtClean="0"/>
              <a:t>                                                                                                                Г-ну А.В. Кузнецову</a:t>
            </a:r>
          </a:p>
          <a:p>
            <a:r>
              <a:rPr lang="ru-RU" dirty="0" smtClean="0"/>
              <a:t>              20.09.2005 № 236</a:t>
            </a:r>
          </a:p>
          <a:p>
            <a:r>
              <a:rPr lang="ru-RU" dirty="0" smtClean="0"/>
              <a:t>              О продаже счетчика «Водомер-5»</a:t>
            </a:r>
          </a:p>
          <a:p>
            <a:r>
              <a:rPr lang="ru-RU" dirty="0" smtClean="0"/>
              <a:t>                                      Уважаемый г-н генеральный директор!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Просим Вас продать нашему предприятию ультразвуковой счетчик «Водомер-5» для измерения расхода холодной питьевой воды в количестве 45 комплектов.</a:t>
            </a:r>
          </a:p>
          <a:p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2053" name="Picture 5" descr="C:\Users\Маша\Desktop\письм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214422"/>
            <a:ext cx="1857375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  Личное письмо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Маша\Desktop\письма\7332787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5549900" cy="634841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400" dirty="0" smtClean="0"/>
              <a:t>17.03.2012 12:53</a:t>
            </a:r>
          </a:p>
          <a:p>
            <a:r>
              <a:rPr lang="ru-RU" sz="3400" b="1" dirty="0" smtClean="0"/>
              <a:t>Здравствуй, любимая мама!</a:t>
            </a:r>
          </a:p>
          <a:p>
            <a:r>
              <a:rPr lang="ru-RU" sz="3400" dirty="0" smtClean="0"/>
              <a:t>В этот особенный день я хочу признаться тебе в том, что я люблю тебя, и у меня нет ни каких секретов. В эти первые дни весны я хочу сказать тебе, что вы с папой самые лучшие люди на планете и поздравляю с наступающим праздником! Я редко говорю тебе об этом, но сейчас я хочу сказать, что ты самая любимая моя, красивая и любимая! Для меня ты самая лучшая, самая хорошая, дорогая!</a:t>
            </a:r>
            <a:br>
              <a:rPr lang="ru-RU" sz="3400" dirty="0" smtClean="0"/>
            </a:br>
            <a:r>
              <a:rPr lang="ru-RU" sz="3400" dirty="0" smtClean="0"/>
              <a:t>Давай будем чаще играть, общаться, смеяться, улыбаться и радоваться жизни.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b="1" dirty="0" smtClean="0"/>
              <a:t>Всегда любящая: Наташа.</a:t>
            </a: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 descr="C:\Users\Маша\Desktop\письма\1586361_21937_2466996_tumblr_lfjlyugcnE1qbq4ceo1_500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Личные письма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Письмо-повествование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Письмо-поздравление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Письмо-просьба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Письмо-благодарность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Игра «Собери письмо»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Маша\Desktop\письма\article_168_c682e8bc71a94f6a59afd01a501d483b13103282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3619" y="3000372"/>
            <a:ext cx="5980381" cy="3857628"/>
          </a:xfrm>
          <a:prstGeom prst="rect">
            <a:avLst/>
          </a:prstGeom>
          <a:noFill/>
        </p:spPr>
      </p:pic>
      <p:pic>
        <p:nvPicPr>
          <p:cNvPr id="14339" name="Picture 3" descr="C:\Users\Маша\Desktop\письма\pism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98402"/>
            <a:ext cx="6000792" cy="48756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/>
          <a:lstStyle/>
          <a:p>
            <a:r>
              <a:rPr lang="ru-RU" sz="4000" b="1" dirty="0" smtClean="0"/>
              <a:t>1 ряд-2 ,5,4,3,1,6.</a:t>
            </a:r>
          </a:p>
          <a:p>
            <a:r>
              <a:rPr lang="ru-RU" sz="4000" b="1" dirty="0" smtClean="0"/>
              <a:t>2 ряд-5,3,2,4,1.</a:t>
            </a:r>
          </a:p>
          <a:p>
            <a:r>
              <a:rPr lang="ru-RU" sz="4000" b="1" dirty="0" smtClean="0"/>
              <a:t>3 ряд-3,2,4,1,5.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написания письма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Маша\Desktop\письма\1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53712"/>
            <a:ext cx="7834314" cy="467558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86808" cy="476886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русском языке слово </a:t>
            </a:r>
            <a:r>
              <a:rPr lang="ru-RU" b="1" dirty="0" smtClean="0"/>
              <a:t>«письмо»</a:t>
            </a:r>
            <a:r>
              <a:rPr lang="ru-RU" b="1" dirty="0" smtClean="0">
                <a:solidFill>
                  <a:srgbClr val="FF0000"/>
                </a:solidFill>
              </a:rPr>
              <a:t> восходит к слову  </a:t>
            </a:r>
            <a:r>
              <a:rPr lang="ru-RU" b="1" dirty="0" smtClean="0">
                <a:solidFill>
                  <a:schemeClr val="bg1"/>
                </a:solidFill>
              </a:rPr>
              <a:t>«писать», </a:t>
            </a:r>
            <a:r>
              <a:rPr lang="ru-RU" b="1" dirty="0" smtClean="0">
                <a:solidFill>
                  <a:srgbClr val="FF0000"/>
                </a:solidFill>
              </a:rPr>
              <a:t>а раньше на Руси говорили не </a:t>
            </a:r>
            <a:r>
              <a:rPr lang="ru-RU" b="1" dirty="0" smtClean="0">
                <a:solidFill>
                  <a:srgbClr val="00B0F0"/>
                </a:solidFill>
              </a:rPr>
              <a:t>«письмо», </a:t>
            </a:r>
            <a:r>
              <a:rPr lang="ru-RU" b="1" dirty="0" smtClean="0">
                <a:solidFill>
                  <a:srgbClr val="FF0000"/>
                </a:solidFill>
              </a:rPr>
              <a:t>а </a:t>
            </a:r>
            <a:r>
              <a:rPr lang="ru-RU" b="1" dirty="0" smtClean="0"/>
              <a:t>«грамота»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английском языке письмо обозначается словом </a:t>
            </a:r>
            <a:r>
              <a:rPr lang="ru-RU" b="1" dirty="0" smtClean="0">
                <a:solidFill>
                  <a:schemeClr val="bg1"/>
                </a:solidFill>
              </a:rPr>
              <a:t>LETER,</a:t>
            </a:r>
            <a:r>
              <a:rPr lang="ru-RU" b="1" dirty="0" smtClean="0">
                <a:solidFill>
                  <a:srgbClr val="FF0000"/>
                </a:solidFill>
              </a:rPr>
              <a:t> что в переводе с латинского обозначает </a:t>
            </a:r>
            <a:r>
              <a:rPr lang="ru-RU" b="1" dirty="0" smtClean="0">
                <a:solidFill>
                  <a:srgbClr val="00B0F0"/>
                </a:solidFill>
              </a:rPr>
              <a:t>«буква».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 в Германии в немецком языке письмо называют словом  </a:t>
            </a:r>
            <a:r>
              <a:rPr lang="ru-RU" b="1" dirty="0" smtClean="0"/>
              <a:t>DER BRIEF</a:t>
            </a:r>
            <a:r>
              <a:rPr lang="ru-RU" b="1" dirty="0" smtClean="0">
                <a:solidFill>
                  <a:srgbClr val="FF0000"/>
                </a:solidFill>
              </a:rPr>
              <a:t>, что в переводе с латинского обозначает </a:t>
            </a:r>
            <a:r>
              <a:rPr lang="ru-RU" b="1" dirty="0" smtClean="0">
                <a:solidFill>
                  <a:srgbClr val="00B0F0"/>
                </a:solidFill>
              </a:rPr>
              <a:t>«короткий».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Маша\Desktop\письма\117173_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61896" cy="63604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943948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Письмо –это труд души, обращенный к другому человеку.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62598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1.Писать следует грамотно.</a:t>
            </a:r>
          </a:p>
          <a:p>
            <a:pPr>
              <a:buNone/>
            </a:pPr>
            <a:r>
              <a:rPr lang="ru-RU" b="1" dirty="0" smtClean="0"/>
              <a:t>2.Надо следить за тем, чтобы буквы были ровные и четкие.</a:t>
            </a:r>
          </a:p>
          <a:p>
            <a:pPr>
              <a:buNone/>
            </a:pPr>
            <a:r>
              <a:rPr lang="ru-RU" b="1" dirty="0" smtClean="0"/>
              <a:t>3.Письмо должно быть коротким, но полным.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Маша\Desktop\письма\guestbook-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6850" y="4357694"/>
            <a:ext cx="2482471" cy="1985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Этические законы переписки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Маша\Desktop\письма\117173_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63500"/>
            <a:ext cx="7715304" cy="44943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1.Нельзя делать </a:t>
            </a:r>
            <a:r>
              <a:rPr lang="ru-RU" b="1" dirty="0" smtClean="0"/>
              <a:t>приписки в чужих письмах или дописывать их.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2.Нельзя</a:t>
            </a:r>
            <a:r>
              <a:rPr lang="ru-RU" b="1" dirty="0" smtClean="0"/>
              <a:t> читать чужие письма.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3.Нельзя</a:t>
            </a:r>
            <a:r>
              <a:rPr lang="ru-RU" b="1" dirty="0" smtClean="0"/>
              <a:t> оставлять письмо без ответа.</a:t>
            </a:r>
          </a:p>
          <a:p>
            <a:pPr>
              <a:buNone/>
            </a:pPr>
            <a:r>
              <a:rPr lang="ru-RU" b="1" dirty="0" smtClean="0"/>
              <a:t>4.Бумага и конверт должны быть  чистыми.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Работа в </a:t>
            </a:r>
            <a:r>
              <a:rPr lang="ru-RU" b="1" dirty="0" err="1" smtClean="0">
                <a:solidFill>
                  <a:schemeClr val="bg1"/>
                </a:solidFill>
              </a:rPr>
              <a:t>микрогруппах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Маша\Desktop\письма\zima.v.prostokvashino.0-02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964388"/>
            <a:ext cx="7350148" cy="551261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Для письма используй ________________ лист бумаги.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Письмо нужно писать ___________________ 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Обращение в письме </a:t>
            </a:r>
            <a:r>
              <a:rPr lang="ru-RU" b="1" dirty="0" err="1" smtClean="0">
                <a:solidFill>
                  <a:srgbClr val="00B0F0"/>
                </a:solidFill>
              </a:rPr>
              <a:t>пишется_________________________</a:t>
            </a:r>
            <a:r>
              <a:rPr lang="ru-RU" b="1" dirty="0" smtClean="0">
                <a:solidFill>
                  <a:srgbClr val="00B0F0"/>
                </a:solidFill>
              </a:rPr>
              <a:t> 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Дату и место, откуда написано письмо, пиши __________________________.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Отвечать на письмо нужно _________________________.</a:t>
            </a:r>
          </a:p>
          <a:p>
            <a:pPr algn="ctr">
              <a:buNone/>
            </a:pPr>
            <a:endParaRPr lang="ru-RU" i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Для справок: разборчиво, аккуратно; в конце письма; как можно быстрее; чистый,  с ровными краями; в самом начале.</a:t>
            </a:r>
            <a:endParaRPr lang="ru-RU" b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Структура письма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4697427"/>
          </a:xfrm>
          <a:solidFill>
            <a:schemeClr val="bg2">
              <a:lumMod val="2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«Паша! Недавно у нас были каникулы. Где я только не был! Вместе с Колей я ходил в кинотеатр. Мы смотрели мультфильм “</a:t>
            </a:r>
            <a:r>
              <a:rPr lang="ru-RU" b="1" dirty="0" err="1" smtClean="0">
                <a:solidFill>
                  <a:schemeClr val="bg1"/>
                </a:solidFill>
              </a:rPr>
              <a:t>Мадагаскар-з</a:t>
            </a:r>
            <a:r>
              <a:rPr lang="ru-RU" b="1" dirty="0" smtClean="0">
                <a:solidFill>
                  <a:schemeClr val="bg1"/>
                </a:solidFill>
              </a:rPr>
              <a:t> ”. На следующий день мы отправились в аквапарк. Там купались и катались с горок. Побывали мы и в музеях. Сегодня я получил “5” по русскому языку. А какую замечательную книгу я прочитал! Я написал диктант без ошибок. Учительница меня похвалила. Вчера мы играли в футбол. Я забил гол. Называется она “Фантазеры”. Наша команда победила. Жду твоего письма. »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Структура письма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Маша\Desktop\письма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445245"/>
            <a:ext cx="5143516" cy="446342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Обращение и приветствие </a:t>
            </a:r>
          </a:p>
          <a:p>
            <a:r>
              <a:rPr lang="ru-RU" b="1" dirty="0" smtClean="0"/>
              <a:t>Вступление</a:t>
            </a:r>
          </a:p>
          <a:p>
            <a:r>
              <a:rPr lang="ru-RU" b="1" dirty="0" smtClean="0"/>
              <a:t>Основная часть (вопросы, просьбы, пожелания)</a:t>
            </a:r>
          </a:p>
          <a:p>
            <a:r>
              <a:rPr lang="ru-RU" b="1" dirty="0" smtClean="0"/>
              <a:t>Прощание</a:t>
            </a:r>
          </a:p>
          <a:p>
            <a:r>
              <a:rPr lang="ru-RU" b="1" dirty="0" smtClean="0"/>
              <a:t>Подпись и дата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Разработка и оформление групповых проектов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2863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Задание для 1 группы.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Напишите письмо-поздравление </a:t>
            </a:r>
            <a:r>
              <a:rPr lang="ru-RU" b="1" dirty="0" err="1" smtClean="0"/>
              <a:t>Анишит</a:t>
            </a:r>
            <a:r>
              <a:rPr lang="ru-RU" b="1" dirty="0" smtClean="0"/>
              <a:t> </a:t>
            </a:r>
            <a:r>
              <a:rPr lang="ru-RU" b="1" dirty="0" err="1" smtClean="0"/>
              <a:t>Йокоповне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Опорные слова: </a:t>
            </a:r>
          </a:p>
          <a:p>
            <a:pPr>
              <a:buNone/>
            </a:pPr>
            <a:r>
              <a:rPr lang="ru-RU" b="1" dirty="0" smtClean="0"/>
              <a:t> Дорогая,..уважаемая..Поздравляем..От всей души, от всего сердца…Сердечно благодарим …Желаем..</a:t>
            </a:r>
          </a:p>
          <a:p>
            <a:pPr>
              <a:buNone/>
            </a:pPr>
            <a:r>
              <a:rPr lang="ru-RU" b="1" dirty="0" smtClean="0"/>
              <a:t>Адрес: Москва, улица Профсоюзная, дом 50, индекс 117997.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Задание для 2 группы.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Напишите другу письмо – рассказ о делах в классе.</a:t>
            </a:r>
          </a:p>
          <a:p>
            <a:pPr>
              <a:buNone/>
            </a:pPr>
            <a:r>
              <a:rPr lang="ru-RU" b="1" dirty="0" smtClean="0"/>
              <a:t>Опорные слова: </a:t>
            </a:r>
          </a:p>
          <a:p>
            <a:pPr>
              <a:buNone/>
            </a:pPr>
            <a:r>
              <a:rPr lang="ru-RU" b="1" dirty="0" smtClean="0"/>
              <a:t> Дорогой друг (имя) … Хочу рассказать тебе о … Мы очень скучаем без тебя …Напиши нам о …</a:t>
            </a:r>
          </a:p>
          <a:p>
            <a:pPr>
              <a:buNone/>
            </a:pPr>
            <a:r>
              <a:rPr lang="ru-RU" b="1" dirty="0" smtClean="0"/>
              <a:t>С нетерпением ждём ответа …</a:t>
            </a:r>
          </a:p>
          <a:p>
            <a:pPr>
              <a:buNone/>
            </a:pPr>
            <a:r>
              <a:rPr lang="ru-RU" b="1" dirty="0" smtClean="0"/>
              <a:t>Адрес: Москва, улица …, дом …</a:t>
            </a:r>
          </a:p>
        </p:txBody>
      </p:sp>
      <p:pic>
        <p:nvPicPr>
          <p:cNvPr id="7170" name="Picture 2" descr="C:\Users\Маша\Desktop\письма\Feather_writ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643314"/>
            <a:ext cx="14097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 descr="C:\Users\Маша\Desktop\письма\38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786842" cy="451894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учеников 2 класса</a:t>
            </a:r>
          </a:p>
          <a:p>
            <a:pPr>
              <a:buNone/>
            </a:pPr>
            <a:r>
              <a:rPr lang="ru-RU" sz="1400" dirty="0" smtClean="0"/>
              <a:t>                  КБР, </a:t>
            </a:r>
            <a:r>
              <a:rPr lang="ru-RU" sz="1400" dirty="0" err="1" smtClean="0"/>
              <a:t>Прохладненский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р-он</a:t>
            </a:r>
            <a:r>
              <a:rPr lang="ru-RU" sz="1400" dirty="0" smtClean="0"/>
              <a:t>, с. Учебное, 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/>
              <a:t>ул. Школьная </a:t>
            </a:r>
            <a:r>
              <a:rPr lang="ru-RU" sz="1400" dirty="0" err="1" smtClean="0"/>
              <a:t>д</a:t>
            </a:r>
            <a:r>
              <a:rPr lang="ru-RU" sz="1400" dirty="0" smtClean="0"/>
              <a:t> 17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smtClean="0"/>
              <a:t>                                                             361 009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smtClean="0">
                <a:latin typeface="Mistral" pitchFamily="66" charset="0"/>
              </a:rPr>
              <a:t>                                                                                                                    </a:t>
            </a:r>
          </a:p>
          <a:p>
            <a:pPr>
              <a:lnSpc>
                <a:spcPct val="200000"/>
              </a:lnSpc>
              <a:buNone/>
            </a:pPr>
            <a:r>
              <a:rPr lang="ru-RU" sz="1200" dirty="0" smtClean="0">
                <a:latin typeface="Mistral" pitchFamily="66" charset="0"/>
              </a:rPr>
              <a:t>                                                                                                                    </a:t>
            </a:r>
            <a:r>
              <a:rPr lang="ru-RU" sz="1800" dirty="0" smtClean="0"/>
              <a:t>Волшебнице </a:t>
            </a:r>
            <a:r>
              <a:rPr lang="ru-RU" sz="1800" dirty="0" err="1" smtClean="0"/>
              <a:t>Анишит</a:t>
            </a:r>
            <a:r>
              <a:rPr lang="ru-RU" sz="1800" dirty="0" smtClean="0"/>
              <a:t> </a:t>
            </a:r>
            <a:r>
              <a:rPr lang="ru-RU" sz="1800" dirty="0" err="1" smtClean="0"/>
              <a:t>Йокоповне</a:t>
            </a:r>
            <a:endParaRPr lang="ru-RU" sz="1800" dirty="0" smtClean="0"/>
          </a:p>
          <a:p>
            <a:pPr>
              <a:lnSpc>
                <a:spcPct val="200000"/>
              </a:lnSpc>
              <a:buNone/>
            </a:pPr>
            <a:r>
              <a:rPr lang="ru-RU" sz="1800" dirty="0" smtClean="0"/>
              <a:t>                                                                               Москва, ул. Профсоюзная, </a:t>
            </a:r>
            <a:r>
              <a:rPr lang="ru-RU" sz="1800" dirty="0" err="1" smtClean="0"/>
              <a:t>д</a:t>
            </a:r>
            <a:r>
              <a:rPr lang="ru-RU" sz="1800" dirty="0" smtClean="0"/>
              <a:t> 50</a:t>
            </a:r>
          </a:p>
          <a:p>
            <a:pPr>
              <a:lnSpc>
                <a:spcPct val="150000"/>
              </a:lnSpc>
              <a:buNone/>
            </a:pPr>
            <a:endParaRPr lang="ru-RU" sz="1800" dirty="0" smtClean="0"/>
          </a:p>
          <a:p>
            <a:pPr>
              <a:lnSpc>
                <a:spcPct val="150000"/>
              </a:lnSpc>
              <a:buNone/>
            </a:pPr>
            <a:r>
              <a:rPr lang="ru-RU" sz="1800" dirty="0" smtClean="0"/>
              <a:t>                                                                          117</a:t>
            </a:r>
            <a:r>
              <a:rPr lang="en-US" sz="1800" dirty="0" smtClean="0"/>
              <a:t> </a:t>
            </a:r>
            <a:r>
              <a:rPr lang="ru-RU" sz="1800" dirty="0" smtClean="0"/>
              <a:t>997</a:t>
            </a:r>
          </a:p>
        </p:txBody>
      </p:sp>
      <p:pic>
        <p:nvPicPr>
          <p:cNvPr id="2053" name="Picture 5" descr="C:\Users\Маша\Desktop\письма\index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72008"/>
            <a:ext cx="2571768" cy="67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4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8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92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96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4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Что такое письмо?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ru-RU" b="1" dirty="0" smtClean="0"/>
              <a:t>Письмо - написанный текст, посылаемый для сообщения, о чем – либо своим друзьям</a:t>
            </a:r>
          </a:p>
          <a:p>
            <a:r>
              <a:rPr lang="ru-RU" b="1" dirty="0" smtClean="0"/>
              <a:t>В письмах обычно бывают такие части: обращение, рассказ о чем - либо, добрые пожелания, слова прощания, подпись.</a:t>
            </a:r>
          </a:p>
          <a:p>
            <a:r>
              <a:rPr lang="ru-RU" b="1" dirty="0" smtClean="0"/>
              <a:t>Письма бывают личные и деловые.</a:t>
            </a:r>
          </a:p>
          <a:p>
            <a:endParaRPr lang="ru-RU" dirty="0"/>
          </a:p>
        </p:txBody>
      </p:sp>
      <p:pic>
        <p:nvPicPr>
          <p:cNvPr id="8195" name="Picture 3" descr="C:\Users\Маша\Desktop\письма\Mouse_writ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785794"/>
            <a:ext cx="10382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Домашнее задание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тетрадь №2: нарисовать поздравительную открытку к 8 марта. Подписать её для мамы или бабушки ( с. 79)</a:t>
            </a:r>
            <a:endParaRPr lang="ru-RU" b="1" dirty="0"/>
          </a:p>
        </p:txBody>
      </p:sp>
      <p:pic>
        <p:nvPicPr>
          <p:cNvPr id="16386" name="Picture 2" descr="C:\Users\Маша\Desktop\письма\1270755090_kidswri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357562"/>
            <a:ext cx="30099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 descr="C:\Users\Маша\Downloads\1_1_1.jpeg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104" y="0"/>
            <a:ext cx="9213104" cy="69239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МОЛОДЦЫ!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Тема: «</a:t>
            </a:r>
            <a:r>
              <a:rPr lang="ru-RU" b="1" u="sng" dirty="0" smtClean="0">
                <a:solidFill>
                  <a:schemeClr val="bg1"/>
                </a:solidFill>
              </a:rPr>
              <a:t>Как написать письмо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28934"/>
            <a:ext cx="4143404" cy="376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Какие бывают виды письма?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Какие существуют правила письма?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Из каких частей </a:t>
            </a:r>
            <a:r>
              <a:rPr lang="ru-RU" sz="3600" b="1" dirty="0" smtClean="0">
                <a:solidFill>
                  <a:schemeClr val="bg1"/>
                </a:solidFill>
              </a:rPr>
              <a:t>состоит письмо?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Что такое письмо?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pic>
        <p:nvPicPr>
          <p:cNvPr id="1027" name="Picture 3" descr="C:\Users\Маша\Desktop\письма\pisma-pochta-vintazh-Favim.ru-71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6452" y="0"/>
            <a:ext cx="93804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Письмо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 descr="C:\Users\Маша\Desktop\письма\38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786842" cy="451894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50" dirty="0" smtClean="0"/>
              <a:t>               </a:t>
            </a:r>
            <a:r>
              <a:rPr lang="ru-RU" sz="1400" dirty="0" smtClean="0">
                <a:latin typeface="Mistral" pitchFamily="66" charset="0"/>
              </a:rPr>
              <a:t>Липко Таисия Николаевна</a:t>
            </a:r>
          </a:p>
          <a:p>
            <a:pPr>
              <a:buNone/>
            </a:pPr>
            <a:r>
              <a:rPr lang="ru-RU" sz="1400" dirty="0" smtClean="0">
                <a:latin typeface="Mistral" pitchFamily="66" charset="0"/>
              </a:rPr>
              <a:t>                  КБР, </a:t>
            </a:r>
            <a:r>
              <a:rPr lang="ru-RU" sz="1400" dirty="0" err="1" smtClean="0">
                <a:latin typeface="Mistral" pitchFamily="66" charset="0"/>
              </a:rPr>
              <a:t>Прохладненский</a:t>
            </a:r>
            <a:r>
              <a:rPr lang="ru-RU" sz="1400" dirty="0" smtClean="0">
                <a:latin typeface="Mistral" pitchFamily="66" charset="0"/>
              </a:rPr>
              <a:t> </a:t>
            </a:r>
            <a:r>
              <a:rPr lang="ru-RU" sz="1400" dirty="0" err="1" smtClean="0">
                <a:latin typeface="Mistral" pitchFamily="66" charset="0"/>
              </a:rPr>
              <a:t>р-он</a:t>
            </a:r>
            <a:r>
              <a:rPr lang="ru-RU" sz="1400" dirty="0" smtClean="0">
                <a:latin typeface="Mistral" pitchFamily="66" charset="0"/>
              </a:rPr>
              <a:t>, с. Учебное, 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latin typeface="Mistral" pitchFamily="66" charset="0"/>
              </a:rPr>
              <a:t>ул. Школьная </a:t>
            </a:r>
            <a:r>
              <a:rPr lang="ru-RU" sz="1400" dirty="0" err="1" smtClean="0">
                <a:latin typeface="Mistral" pitchFamily="66" charset="0"/>
              </a:rPr>
              <a:t>д</a:t>
            </a:r>
            <a:r>
              <a:rPr lang="ru-RU" sz="1400" dirty="0" smtClean="0">
                <a:latin typeface="Mistral" pitchFamily="66" charset="0"/>
              </a:rPr>
              <a:t> 19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smtClean="0">
                <a:latin typeface="Mistral" pitchFamily="66" charset="0"/>
              </a:rPr>
              <a:t>                                                             361 009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smtClean="0">
                <a:latin typeface="Mistral" pitchFamily="66" charset="0"/>
              </a:rPr>
              <a:t>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smtClean="0">
                <a:latin typeface="Mistral" pitchFamily="66" charset="0"/>
              </a:rPr>
              <a:t>                                                                                                                    </a:t>
            </a:r>
            <a:r>
              <a:rPr lang="ru-RU" sz="2000" dirty="0" smtClean="0">
                <a:latin typeface="Mistral" pitchFamily="66" charset="0"/>
              </a:rPr>
              <a:t>Волшебнице </a:t>
            </a:r>
            <a:r>
              <a:rPr lang="ru-RU" sz="2000" dirty="0" err="1" smtClean="0">
                <a:latin typeface="Mistral" pitchFamily="66" charset="0"/>
              </a:rPr>
              <a:t>Анишит</a:t>
            </a:r>
            <a:r>
              <a:rPr lang="ru-RU" sz="2000" dirty="0" smtClean="0">
                <a:latin typeface="Mistral" pitchFamily="66" charset="0"/>
              </a:rPr>
              <a:t> </a:t>
            </a:r>
            <a:r>
              <a:rPr lang="ru-RU" sz="2000" dirty="0" err="1" smtClean="0">
                <a:latin typeface="Mistral" pitchFamily="66" charset="0"/>
              </a:rPr>
              <a:t>Йокуокоповне</a:t>
            </a:r>
            <a:endParaRPr lang="ru-RU" sz="2000" dirty="0" smtClean="0">
              <a:latin typeface="Mistral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Mistral" pitchFamily="66" charset="0"/>
              </a:rPr>
              <a:t>                                                                      Москва, ул. Профсоюзная, </a:t>
            </a:r>
            <a:r>
              <a:rPr lang="ru-RU" sz="2000" dirty="0" err="1" smtClean="0">
                <a:latin typeface="Mistral" pitchFamily="66" charset="0"/>
              </a:rPr>
              <a:t>д</a:t>
            </a:r>
            <a:r>
              <a:rPr lang="ru-RU" sz="2000" dirty="0" smtClean="0">
                <a:latin typeface="Mistral" pitchFamily="66" charset="0"/>
              </a:rPr>
              <a:t> 50</a:t>
            </a:r>
          </a:p>
          <a:p>
            <a:pPr>
              <a:lnSpc>
                <a:spcPct val="150000"/>
              </a:lnSpc>
              <a:buNone/>
            </a:pPr>
            <a:endParaRPr lang="ru-RU" sz="2000" dirty="0" smtClean="0">
              <a:latin typeface="Mistral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Mistral" pitchFamily="66" charset="0"/>
              </a:rPr>
              <a:t>                                                                      117</a:t>
            </a:r>
            <a:r>
              <a:rPr lang="en-US" sz="2000" dirty="0" smtClean="0">
                <a:latin typeface="Mistral" pitchFamily="66" charset="0"/>
              </a:rPr>
              <a:t> </a:t>
            </a:r>
            <a:r>
              <a:rPr lang="ru-RU" sz="2000" dirty="0" smtClean="0">
                <a:latin typeface="Mistral" pitchFamily="66" charset="0"/>
              </a:rPr>
              <a:t>997</a:t>
            </a:r>
          </a:p>
        </p:txBody>
      </p:sp>
      <p:pic>
        <p:nvPicPr>
          <p:cNvPr id="2053" name="Picture 5" descr="C:\Users\Маша\Desktop\письма\index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72008"/>
            <a:ext cx="2571768" cy="672002"/>
          </a:xfrm>
          <a:prstGeom prst="rect">
            <a:avLst/>
          </a:prstGeom>
          <a:noFill/>
        </p:spPr>
      </p:pic>
      <p:pic>
        <p:nvPicPr>
          <p:cNvPr id="10" name="Picture 6" descr="C:\Users\Маша\Desktop\письма\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8604"/>
            <a:ext cx="4008446" cy="6194871"/>
          </a:xfrm>
          <a:prstGeom prst="rect">
            <a:avLst/>
          </a:prstGeom>
          <a:noFill/>
        </p:spPr>
      </p:pic>
      <p:pic>
        <p:nvPicPr>
          <p:cNvPr id="10243" name="Picture 3" descr="C:\Users\Маша\Desktop\письма\Feather_write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5786454"/>
            <a:ext cx="14097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Историческая страничка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Глиняная табличка . Тростниковая палочка</a:t>
            </a:r>
            <a:endParaRPr lang="ru-RU" dirty="0"/>
          </a:p>
        </p:txBody>
      </p:sp>
      <p:pic>
        <p:nvPicPr>
          <p:cNvPr id="3076" name="Picture 4" descr="C:\Users\Маша\Desktop\письма\0110-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2428892" cy="4488473"/>
          </a:xfrm>
          <a:prstGeom prst="rect">
            <a:avLst/>
          </a:prstGeom>
          <a:noFill/>
        </p:spPr>
      </p:pic>
      <p:pic>
        <p:nvPicPr>
          <p:cNvPr id="3077" name="Picture 5" descr="C:\Users\Маша\Desktop\письма\0110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85992"/>
            <a:ext cx="2716226" cy="333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Picture 4" descr="C:\Users\Маша\Desktop\письма\Берестяные-грамо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377"/>
            <a:ext cx="9144000" cy="69267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Историческая страничка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Берестяная грамота                       Писало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Маша\Desktop\письма\pisa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214554"/>
            <a:ext cx="1595440" cy="3575422"/>
          </a:xfrm>
          <a:prstGeom prst="rect">
            <a:avLst/>
          </a:prstGeom>
          <a:noFill/>
        </p:spPr>
      </p:pic>
      <p:pic>
        <p:nvPicPr>
          <p:cNvPr id="4099" name="Picture 3" descr="C:\Users\Маша\Desktop\письма\pic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071678"/>
            <a:ext cx="5197501" cy="3899452"/>
          </a:xfrm>
          <a:prstGeom prst="rect">
            <a:avLst/>
          </a:prstGeom>
          <a:noFill/>
          <a:effectLst>
            <a:outerShdw blurRad="50800" dist="38100" dir="2700000" sx="200000" sy="200000" algn="tl" rotWithShape="0">
              <a:prstClr val="black">
                <a:alpha val="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Историческая страничка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Папирус                                Пергамент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Маша\Desktop\письма\папир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928802"/>
            <a:ext cx="5937458" cy="4500594"/>
          </a:xfrm>
          <a:prstGeom prst="rect">
            <a:avLst/>
          </a:prstGeom>
          <a:noFill/>
        </p:spPr>
      </p:pic>
      <p:pic>
        <p:nvPicPr>
          <p:cNvPr id="5124" name="Picture 4" descr="C:\Users\Маша\Desktop\письма\1231451886_3-rol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4071966" cy="444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03000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Историческая страничка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Бумага.           Бумажный конверт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196" name="Picture 4" descr="C:\Users\Маша\Desktop\письма\220px-FileStack_retouch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4214489" cy="4572008"/>
          </a:xfrm>
          <a:prstGeom prst="rect">
            <a:avLst/>
          </a:prstGeom>
          <a:noFill/>
        </p:spPr>
      </p:pic>
      <p:pic>
        <p:nvPicPr>
          <p:cNvPr id="8198" name="Picture 6" descr="C:\Users\Маша\Desktop\письма\1317917823_pis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8917" y="2000240"/>
            <a:ext cx="559080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735</Words>
  <Application>Microsoft Office PowerPoint</Application>
  <PresentationFormat>Экран (4:3)</PresentationFormat>
  <Paragraphs>120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Развитие речи  Как написать письмо </vt:lpstr>
      <vt:lpstr>Слайд 2</vt:lpstr>
      <vt:lpstr>Тема: «Как написать письмо»</vt:lpstr>
      <vt:lpstr>Письмо</vt:lpstr>
      <vt:lpstr>Слайд 5</vt:lpstr>
      <vt:lpstr>Историческая страничка</vt:lpstr>
      <vt:lpstr>Историческая страничка</vt:lpstr>
      <vt:lpstr>Историческая страничка</vt:lpstr>
      <vt:lpstr>Историческая страничка</vt:lpstr>
      <vt:lpstr>Историческая страничка</vt:lpstr>
      <vt:lpstr>Историческая страничка</vt:lpstr>
      <vt:lpstr>Историческая страничка</vt:lpstr>
      <vt:lpstr>Для чего нужны письма?</vt:lpstr>
      <vt:lpstr>Деловое письмо</vt:lpstr>
      <vt:lpstr>                    Личное письмо</vt:lpstr>
      <vt:lpstr>Личные письма</vt:lpstr>
      <vt:lpstr>Игра «Собери письмо»</vt:lpstr>
      <vt:lpstr>Правила написания письма</vt:lpstr>
      <vt:lpstr>Слайд 19</vt:lpstr>
      <vt:lpstr>Правила</vt:lpstr>
      <vt:lpstr>Этические законы переписки</vt:lpstr>
      <vt:lpstr>Работа в микрогруппах. </vt:lpstr>
      <vt:lpstr>Структура письма</vt:lpstr>
      <vt:lpstr>Структура письма</vt:lpstr>
      <vt:lpstr>Разработка и оформление групповых проектов</vt:lpstr>
      <vt:lpstr>Слайд 26</vt:lpstr>
      <vt:lpstr>Что такое письмо?</vt:lpstr>
      <vt:lpstr>Домашнее задание </vt:lpstr>
      <vt:lpstr>МОЛОДЦЫ!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Маша</cp:lastModifiedBy>
  <cp:revision>46</cp:revision>
  <dcterms:created xsi:type="dcterms:W3CDTF">2013-03-08T20:12:33Z</dcterms:created>
  <dcterms:modified xsi:type="dcterms:W3CDTF">2013-03-12T18:35:09Z</dcterms:modified>
</cp:coreProperties>
</file>